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5" r:id="rId2"/>
    <p:sldId id="258" r:id="rId3"/>
    <p:sldId id="261" r:id="rId4"/>
    <p:sldId id="271" r:id="rId5"/>
    <p:sldId id="272" r:id="rId6"/>
    <p:sldId id="277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D7CAAF8-42B0-40B8-9950-7FAB1B31C189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6AEA584-AF2D-461F-A306-6DA386DF9E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374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4E97954-1CF4-4C3F-A09D-311BEE314DEB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538071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063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30313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22438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16150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733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1305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877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449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146A844-2ED6-4470-BBB4-55C8AC916E43}" type="slidenum">
              <a:rPr lang="en-US" altLang="en-US" smtClean="0">
                <a:latin typeface="Calibri" panose="020F0502020204030204" pitchFamily="34" charset="0"/>
              </a:rPr>
              <a:pPr/>
              <a:t>4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0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063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30313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22438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16150" indent="-2460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733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1305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877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44950" indent="-2460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63A7CE-FDE8-4646-8CAB-8CD5AA544C72}" type="slidenum">
              <a:rPr lang="en-US" altLang="en-US" smtClean="0">
                <a:latin typeface="Calibri" panose="020F0502020204030204" pitchFamily="34" charset="0"/>
              </a:rPr>
              <a:pPr/>
              <a:t>5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507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0FD6A-D747-438D-8EB4-6D5DE76A8418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6FCFB-4BFA-437B-B901-91E94317FB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265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01148-F5CD-42AB-A82A-D9D746115FDC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7EF52-5E45-48F1-B69F-D2A5919246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647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46AF2-0641-4004-ACEA-DB0D600050E9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6B335-39F0-4872-89CD-72C2AB8316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23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AD958-5038-4B87-8D78-16D8CBF61612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73ED9-83DB-42D0-95E8-7A6D5FDEDB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8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5D056-A61F-4A6D-ABB9-1513B38A890F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C3762-CF3C-41F3-A741-AB53C4B737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987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41D9E-1539-4A29-8914-ADAA81163E02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4D60-6FAB-4637-9E50-8A8E901F83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785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5870D-553C-45F2-80AC-CE319D8FD115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05DD9-7883-466E-BCA6-D50494913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89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B8933-A8C1-409B-99BD-CFEA0EBECB5F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ED6F2-62DC-4C00-B272-D7E0CA918D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6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44FFC-B7E8-4F24-B46C-B6D0BBD5F645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913C9-72BF-4FDE-A1B3-0B21AB2299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259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8A3B9-7204-4945-97FA-6861298A479B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56BD1-CC59-46BB-BC28-3D7921F001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932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AD0DD-025D-4E9C-BE7A-3A0452906F62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2F57D-56B1-4D3E-9D7A-F2204D42EE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48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82E636-CF1E-45BF-B272-5602DF5E6B59}" type="datetimeFigureOut">
              <a:rPr lang="en-US"/>
              <a:pPr>
                <a:defRPr/>
              </a:pPr>
              <a:t>1/20/2022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F1807EB-8838-4553-8829-1AFA95787C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2605856"/>
            <a:ext cx="7772400" cy="1470025"/>
          </a:xfrm>
        </p:spPr>
        <p:txBody>
          <a:bodyPr/>
          <a:lstStyle/>
          <a:p>
            <a:r>
              <a:rPr lang="en-GB" dirty="0"/>
              <a:t>Year 8 </a:t>
            </a:r>
            <a:r>
              <a:rPr lang="en-GB" dirty="0" smtClean="0"/>
              <a:t>Options </a:t>
            </a:r>
            <a:br>
              <a:rPr lang="en-GB" dirty="0" smtClean="0"/>
            </a:br>
            <a:r>
              <a:rPr lang="en-GB" dirty="0" smtClean="0"/>
              <a:t>2022/2023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72" y="215426"/>
            <a:ext cx="1701855" cy="24208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6792" y="5584568"/>
            <a:ext cx="6858000" cy="871011"/>
          </a:xfrm>
        </p:spPr>
        <p:txBody>
          <a:bodyPr>
            <a:normAutofit fontScale="62500" lnSpcReduction="20000"/>
          </a:bodyPr>
          <a:lstStyle/>
          <a:p>
            <a:r>
              <a:rPr lang="en-GB" sz="9825" dirty="0" smtClean="0">
                <a:solidFill>
                  <a:schemeClr val="tx1"/>
                </a:solidFill>
              </a:rPr>
              <a:t>Mr Brandon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460" y="215426"/>
            <a:ext cx="1701855" cy="242088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2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71"/>
    </mc:Choice>
    <mc:Fallback>
      <p:transition spd="slow" advTm="44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pPr eaLnBrk="1" hangingPunct="1"/>
            <a:endParaRPr lang="en-GB" altLang="en-US" dirty="0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68313" y="1516063"/>
            <a:ext cx="8288337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</p:txBody>
      </p:sp>
      <p:sp>
        <p:nvSpPr>
          <p:cNvPr id="3" name="Flowchart: Punched Tape 2"/>
          <p:cNvSpPr/>
          <p:nvPr/>
        </p:nvSpPr>
        <p:spPr>
          <a:xfrm>
            <a:off x="539552" y="476250"/>
            <a:ext cx="7777361" cy="804863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GB" sz="2800" dirty="0" smtClean="0"/>
              <a:t>Compulsory and Options subjects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468313" y="1538149"/>
            <a:ext cx="8229600" cy="201622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defRPr/>
            </a:pPr>
            <a:endParaRPr lang="en-GB" sz="2800" b="1" dirty="0" smtClean="0">
              <a:solidFill>
                <a:prstClr val="black"/>
              </a:solidFill>
              <a:cs typeface="Arial" charset="0"/>
            </a:endParaRPr>
          </a:p>
          <a:p>
            <a:pPr algn="just" eaLnBrk="1" hangingPunct="1">
              <a:defRPr/>
            </a:pPr>
            <a:endParaRPr lang="en-GB" sz="2400" b="1" dirty="0" smtClean="0">
              <a:solidFill>
                <a:prstClr val="black"/>
              </a:solidFill>
              <a:cs typeface="Arial" charset="0"/>
            </a:endParaRPr>
          </a:p>
          <a:p>
            <a:pPr algn="just" eaLnBrk="1" hangingPunct="1">
              <a:defRPr/>
            </a:pPr>
            <a:r>
              <a:rPr lang="en-GB" sz="2400" b="1" dirty="0" smtClean="0">
                <a:solidFill>
                  <a:prstClr val="black"/>
                </a:solidFill>
                <a:cs typeface="Arial" charset="0"/>
              </a:rPr>
              <a:t>Compulsory Subjects:</a:t>
            </a: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algn="just" eaLnBrk="1" hangingPunct="1">
              <a:defRPr/>
            </a:pPr>
            <a:r>
              <a:rPr lang="en-GB" sz="2400" dirty="0">
                <a:solidFill>
                  <a:prstClr val="black"/>
                </a:solidFill>
                <a:cs typeface="Arial" charset="0"/>
              </a:rPr>
              <a:t>English, Maths, Science,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1 Modern Foreign Language (MFL), Religious Studies (RS), Physical 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Education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(Games)*, 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PSHE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*</a:t>
            </a:r>
          </a:p>
          <a:p>
            <a:pPr algn="just" eaLnBrk="1" hangingPunct="1">
              <a:defRPr/>
            </a:pPr>
            <a:r>
              <a:rPr lang="en-GB" dirty="0" smtClean="0">
                <a:solidFill>
                  <a:prstClr val="black"/>
                </a:solidFill>
                <a:cs typeface="Arial" charset="0"/>
              </a:rPr>
              <a:t>* </a:t>
            </a:r>
            <a:r>
              <a:rPr lang="en-GB" dirty="0">
                <a:solidFill>
                  <a:prstClr val="black"/>
                </a:solidFill>
                <a:cs typeface="Arial" charset="0"/>
              </a:rPr>
              <a:t>Non GCSE </a:t>
            </a:r>
            <a:r>
              <a:rPr lang="en-GB" dirty="0" smtClean="0">
                <a:solidFill>
                  <a:prstClr val="black"/>
                </a:solidFill>
                <a:cs typeface="Arial" charset="0"/>
              </a:rPr>
              <a:t>courses</a:t>
            </a:r>
            <a:endParaRPr lang="en-GB" b="1" dirty="0">
              <a:solidFill>
                <a:prstClr val="black"/>
              </a:solidFill>
              <a:cs typeface="Arial" charset="0"/>
            </a:endParaRPr>
          </a:p>
          <a:p>
            <a:pPr eaLnBrk="1" hangingPunct="1">
              <a:defRPr/>
            </a:pPr>
            <a:endParaRPr lang="en-GB" sz="2800" b="1" dirty="0" smtClean="0">
              <a:solidFill>
                <a:prstClr val="black"/>
              </a:solidFill>
              <a:cs typeface="Arial" charset="0"/>
            </a:endParaRPr>
          </a:p>
          <a:p>
            <a:pPr eaLnBrk="1" hangingPunct="1">
              <a:defRPr/>
            </a:pPr>
            <a:endParaRPr lang="en-GB" sz="2800" b="1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8313" y="3861048"/>
            <a:ext cx="8218487" cy="2247652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GB" sz="2400" b="1" dirty="0" smtClean="0">
                <a:solidFill>
                  <a:prstClr val="black"/>
                </a:solidFill>
                <a:cs typeface="Arial" charset="0"/>
              </a:rPr>
              <a:t>Options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:</a:t>
            </a:r>
            <a:endParaRPr lang="en-GB" sz="2400" dirty="0">
              <a:solidFill>
                <a:prstClr val="black"/>
              </a:solidFill>
              <a:cs typeface="Arial" charset="0"/>
            </a:endParaRPr>
          </a:p>
          <a:p>
            <a:pPr eaLnBrk="1" hangingPunct="1">
              <a:defRPr/>
            </a:pP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Geography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, History,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MFL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,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Art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, Drama, P.E (GCSE), Music, </a:t>
            </a:r>
            <a:endParaRPr lang="en-GB" sz="2400" dirty="0" smtClean="0">
              <a:solidFill>
                <a:prstClr val="black"/>
              </a:solidFill>
              <a:cs typeface="Arial" charset="0"/>
            </a:endParaRPr>
          </a:p>
          <a:p>
            <a:pPr eaLnBrk="1" hangingPunct="1">
              <a:defRPr/>
            </a:pP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Design &amp; Technology, Business </a:t>
            </a:r>
            <a:r>
              <a:rPr lang="en-GB" sz="2400" dirty="0">
                <a:solidFill>
                  <a:prstClr val="black"/>
                </a:solidFill>
                <a:cs typeface="Arial" charset="0"/>
              </a:rPr>
              <a:t>Studies &amp; Economics, Computer </a:t>
            </a:r>
            <a:r>
              <a:rPr lang="en-GB" sz="2400" dirty="0" smtClean="0">
                <a:solidFill>
                  <a:prstClr val="black"/>
                </a:solidFill>
                <a:cs typeface="Arial" charset="0"/>
              </a:rPr>
              <a:t>Science and Citizenship</a:t>
            </a:r>
            <a:r>
              <a:rPr lang="en-GB" sz="2000" dirty="0" smtClean="0">
                <a:solidFill>
                  <a:prstClr val="black"/>
                </a:solidFill>
                <a:cs typeface="Arial" charset="0"/>
              </a:rPr>
              <a:t>.</a:t>
            </a:r>
            <a:endParaRPr lang="en-GB" sz="2000" dirty="0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789"/>
    </mc:Choice>
    <mc:Fallback>
      <p:transition spd="slow" advTm="141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/>
          <a:lstStyle/>
          <a:p>
            <a:endParaRPr lang="en-GB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400" b="1" dirty="0" smtClean="0"/>
              <a:t>Courses will only run if there are sufficient numbers;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400" b="1" dirty="0" smtClean="0"/>
              <a:t>In some cases, capacity in certain subjects is limited;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GB" sz="2400" b="1" dirty="0" smtClean="0"/>
              <a:t>3. You are strongly advised to </a:t>
            </a:r>
            <a:r>
              <a:rPr lang="en-GB" sz="2400" b="1" u="sng" dirty="0" smtClean="0"/>
              <a:t>choose at least one </a:t>
            </a:r>
            <a:r>
              <a:rPr lang="en-GB" sz="2400" b="1" dirty="0" smtClean="0"/>
              <a:t>of the following: Art, Drama, Music, DT or PE. However, we advise that students do </a:t>
            </a:r>
            <a:r>
              <a:rPr lang="en-GB" sz="2400" b="1" u="sng" dirty="0" smtClean="0"/>
              <a:t>no more than three</a:t>
            </a:r>
            <a:r>
              <a:rPr lang="en-GB" sz="2400" b="1" dirty="0" smtClean="0"/>
              <a:t>.</a:t>
            </a:r>
          </a:p>
        </p:txBody>
      </p:sp>
      <p:sp>
        <p:nvSpPr>
          <p:cNvPr id="5" name="Flowchart: Punched Tape 4"/>
          <p:cNvSpPr/>
          <p:nvPr/>
        </p:nvSpPr>
        <p:spPr>
          <a:xfrm>
            <a:off x="755650" y="333375"/>
            <a:ext cx="7777163" cy="93503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20000"/>
              </a:spcBef>
              <a:defRPr/>
            </a:pPr>
            <a:r>
              <a:rPr lang="en-GB" sz="3200" dirty="0" smtClean="0">
                <a:solidFill>
                  <a:schemeClr val="bg1"/>
                </a:solidFill>
              </a:rPr>
              <a:t>You </a:t>
            </a:r>
            <a:r>
              <a:rPr lang="en-GB" sz="3200" dirty="0">
                <a:solidFill>
                  <a:schemeClr val="bg1"/>
                </a:solidFill>
              </a:rPr>
              <a:t>should </a:t>
            </a:r>
            <a:r>
              <a:rPr lang="en-GB" sz="3200" dirty="0" smtClean="0">
                <a:solidFill>
                  <a:schemeClr val="bg1"/>
                </a:solidFill>
              </a:rPr>
              <a:t>note the following…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97"/>
    </mc:Choice>
    <mc:Fallback>
      <p:transition spd="slow" advTm="68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5483225" y="4494213"/>
            <a:ext cx="3338513" cy="218281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162550" y="2032000"/>
            <a:ext cx="2154238" cy="69532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41313" y="3362325"/>
            <a:ext cx="2708275" cy="146367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18" name="Pie 17"/>
          <p:cNvSpPr/>
          <p:nvPr/>
        </p:nvSpPr>
        <p:spPr>
          <a:xfrm rot="3416031">
            <a:off x="2618582" y="2312194"/>
            <a:ext cx="3598862" cy="3600450"/>
          </a:xfrm>
          <a:prstGeom prst="pie">
            <a:avLst>
              <a:gd name="adj1" fmla="val 10723122"/>
              <a:gd name="adj2" fmla="val 1797873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Pie 18"/>
          <p:cNvSpPr/>
          <p:nvPr/>
        </p:nvSpPr>
        <p:spPr>
          <a:xfrm rot="17772531">
            <a:off x="2520157" y="2362994"/>
            <a:ext cx="3598862" cy="3600450"/>
          </a:xfrm>
          <a:prstGeom prst="pie">
            <a:avLst>
              <a:gd name="adj1" fmla="val 10801437"/>
              <a:gd name="adj2" fmla="val 1797873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Pie 19"/>
          <p:cNvSpPr/>
          <p:nvPr/>
        </p:nvSpPr>
        <p:spPr>
          <a:xfrm rot="10592318">
            <a:off x="2619375" y="2406650"/>
            <a:ext cx="3598863" cy="3600450"/>
          </a:xfrm>
          <a:prstGeom prst="pie">
            <a:avLst>
              <a:gd name="adj1" fmla="val 10801437"/>
              <a:gd name="adj2" fmla="val 1797873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248" name="TextBox 1"/>
          <p:cNvSpPr txBox="1">
            <a:spLocks noChangeArrowheads="1"/>
          </p:cNvSpPr>
          <p:nvPr/>
        </p:nvSpPr>
        <p:spPr bwMode="auto">
          <a:xfrm>
            <a:off x="2781300" y="3690938"/>
            <a:ext cx="10572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Core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GCSE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Subjects</a:t>
            </a:r>
          </a:p>
        </p:txBody>
      </p:sp>
      <p:sp>
        <p:nvSpPr>
          <p:cNvPr id="10249" name="TextBox 23"/>
          <p:cNvSpPr txBox="1">
            <a:spLocks noChangeArrowheads="1"/>
          </p:cNvSpPr>
          <p:nvPr/>
        </p:nvSpPr>
        <p:spPr bwMode="auto">
          <a:xfrm>
            <a:off x="4425950" y="4662488"/>
            <a:ext cx="10572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7 of Options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(3)</a:t>
            </a:r>
          </a:p>
        </p:txBody>
      </p:sp>
      <p:sp>
        <p:nvSpPr>
          <p:cNvPr id="10250" name="TextBox 24"/>
          <p:cNvSpPr txBox="1">
            <a:spLocks noChangeArrowheads="1"/>
          </p:cNvSpPr>
          <p:nvPr/>
        </p:nvSpPr>
        <p:spPr bwMode="auto">
          <a:xfrm>
            <a:off x="4144963" y="2820988"/>
            <a:ext cx="14398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Core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Non-GCSE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latin typeface="Times New Roman" panose="02020603050405020304" pitchFamily="18" charset="0"/>
              </a:rPr>
              <a:t>Subjects</a:t>
            </a:r>
          </a:p>
        </p:txBody>
      </p:sp>
      <p:sp>
        <p:nvSpPr>
          <p:cNvPr id="10251" name="TextBox 2"/>
          <p:cNvSpPr txBox="1">
            <a:spLocks noChangeArrowheads="1"/>
          </p:cNvSpPr>
          <p:nvPr/>
        </p:nvSpPr>
        <p:spPr bwMode="auto">
          <a:xfrm>
            <a:off x="436563" y="3487738"/>
            <a:ext cx="287337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English (6)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Mathematics (6)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Science (6)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Language Fr/De/Sp (3)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Religious Studies (3)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70658" y="4594857"/>
            <a:ext cx="2555759" cy="1004072"/>
          </a:xfrm>
          <a:prstGeom prst="rect">
            <a:avLst/>
          </a:prstGeom>
          <a:noFill/>
        </p:spPr>
        <p:txBody>
          <a:bodyPr numCol="2" spcCol="36000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Geography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History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Art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Drama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Music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PE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Computing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1400" dirty="0">
                <a:latin typeface="+mn-lt"/>
              </a:rPr>
              <a:t>Citizenship</a:t>
            </a:r>
          </a:p>
        </p:txBody>
      </p:sp>
      <p:sp>
        <p:nvSpPr>
          <p:cNvPr id="10253" name="TextBox 26"/>
          <p:cNvSpPr txBox="1">
            <a:spLocks noChangeArrowheads="1"/>
          </p:cNvSpPr>
          <p:nvPr/>
        </p:nvSpPr>
        <p:spPr bwMode="auto">
          <a:xfrm>
            <a:off x="5619750" y="2116138"/>
            <a:ext cx="1728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PE Games (4)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PSHE (1)</a:t>
            </a:r>
          </a:p>
        </p:txBody>
      </p:sp>
      <p:sp>
        <p:nvSpPr>
          <p:cNvPr id="10254" name="TextBox 27"/>
          <p:cNvSpPr txBox="1">
            <a:spLocks noChangeArrowheads="1"/>
          </p:cNvSpPr>
          <p:nvPr/>
        </p:nvSpPr>
        <p:spPr bwMode="auto">
          <a:xfrm>
            <a:off x="6056313" y="5465763"/>
            <a:ext cx="28606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 dirty="0">
                <a:latin typeface="Times New Roman" panose="02020603050405020304" pitchFamily="18" charset="0"/>
              </a:rPr>
              <a:t>2</a:t>
            </a:r>
            <a:r>
              <a:rPr lang="en-GB" altLang="en-US" sz="1400" baseline="30000" dirty="0">
                <a:latin typeface="Times New Roman" panose="02020603050405020304" pitchFamily="18" charset="0"/>
              </a:rPr>
              <a:t>nd</a:t>
            </a:r>
            <a:r>
              <a:rPr lang="en-GB" altLang="en-US" sz="1400" dirty="0">
                <a:latin typeface="Times New Roman" panose="02020603050405020304" pitchFamily="18" charset="0"/>
              </a:rPr>
              <a:t> Language Fr/De/</a:t>
            </a:r>
            <a:r>
              <a:rPr lang="en-GB" altLang="en-US" sz="1400" dirty="0" err="1">
                <a:latin typeface="Times New Roman" panose="02020603050405020304" pitchFamily="18" charset="0"/>
              </a:rPr>
              <a:t>Sp</a:t>
            </a:r>
            <a:endParaRPr lang="en-GB" altLang="en-US" sz="14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 dirty="0">
                <a:latin typeface="Times New Roman" panose="02020603050405020304" pitchFamily="18" charset="0"/>
              </a:rPr>
              <a:t>3</a:t>
            </a:r>
            <a:r>
              <a:rPr lang="en-GB" altLang="en-US" sz="1400" baseline="30000" dirty="0">
                <a:latin typeface="Times New Roman" panose="02020603050405020304" pitchFamily="18" charset="0"/>
              </a:rPr>
              <a:t>rd</a:t>
            </a:r>
            <a:r>
              <a:rPr lang="en-GB" altLang="en-US" sz="1400" dirty="0">
                <a:latin typeface="Times New Roman" panose="02020603050405020304" pitchFamily="18" charset="0"/>
              </a:rPr>
              <a:t> Language Fr/De/</a:t>
            </a:r>
            <a:r>
              <a:rPr lang="en-GB" altLang="en-US" sz="1400" dirty="0" err="1">
                <a:latin typeface="Times New Roman" panose="02020603050405020304" pitchFamily="18" charset="0"/>
              </a:rPr>
              <a:t>Sp</a:t>
            </a:r>
            <a:endParaRPr lang="en-GB" altLang="en-US" sz="14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 dirty="0" smtClean="0">
                <a:latin typeface="Times New Roman" panose="02020603050405020304" pitchFamily="18" charset="0"/>
              </a:rPr>
              <a:t>Design &amp; Technology</a:t>
            </a:r>
            <a:endParaRPr lang="en-GB" altLang="en-US" sz="14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 dirty="0">
                <a:latin typeface="Times New Roman" panose="02020603050405020304" pitchFamily="18" charset="0"/>
              </a:rPr>
              <a:t>Business and Economics</a:t>
            </a:r>
          </a:p>
        </p:txBody>
      </p:sp>
      <p:sp>
        <p:nvSpPr>
          <p:cNvPr id="1025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dirty="0" smtClean="0"/>
              <a:t>Year 9 Curriculum (</a:t>
            </a:r>
            <a:r>
              <a:rPr lang="en-GB" altLang="en-US" sz="3200" b="1" dirty="0" smtClean="0"/>
              <a:t>2022/23)</a:t>
            </a:r>
            <a:endParaRPr lang="en-GB" altLang="en-US" sz="3200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65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5483225" y="4814888"/>
            <a:ext cx="3338513" cy="145415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643563" y="2706688"/>
            <a:ext cx="2152650" cy="69373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7175" y="3362325"/>
            <a:ext cx="2792413" cy="156527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n-GB" smtClean="0">
              <a:solidFill>
                <a:srgbClr val="FFFFFF"/>
              </a:solidFill>
            </a:endParaRPr>
          </a:p>
        </p:txBody>
      </p:sp>
      <p:sp>
        <p:nvSpPr>
          <p:cNvPr id="18" name="Pie 17"/>
          <p:cNvSpPr/>
          <p:nvPr/>
        </p:nvSpPr>
        <p:spPr>
          <a:xfrm rot="3416031">
            <a:off x="2618582" y="2312194"/>
            <a:ext cx="3598862" cy="3600450"/>
          </a:xfrm>
          <a:prstGeom prst="pie">
            <a:avLst>
              <a:gd name="adj1" fmla="val 10723122"/>
              <a:gd name="adj2" fmla="val 1797873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Pie 18"/>
          <p:cNvSpPr/>
          <p:nvPr/>
        </p:nvSpPr>
        <p:spPr>
          <a:xfrm rot="17772531">
            <a:off x="2520157" y="2362994"/>
            <a:ext cx="3598862" cy="3600450"/>
          </a:xfrm>
          <a:prstGeom prst="pie">
            <a:avLst>
              <a:gd name="adj1" fmla="val 10801437"/>
              <a:gd name="adj2" fmla="val 1797873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Pie 19"/>
          <p:cNvSpPr/>
          <p:nvPr/>
        </p:nvSpPr>
        <p:spPr>
          <a:xfrm rot="10592318">
            <a:off x="2619375" y="2406650"/>
            <a:ext cx="3598863" cy="3600450"/>
          </a:xfrm>
          <a:prstGeom prst="pie">
            <a:avLst>
              <a:gd name="adj1" fmla="val 10801437"/>
              <a:gd name="adj2" fmla="val 1797873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296" name="TextBox 1"/>
          <p:cNvSpPr txBox="1">
            <a:spLocks noChangeArrowheads="1"/>
          </p:cNvSpPr>
          <p:nvPr/>
        </p:nvSpPr>
        <p:spPr bwMode="auto">
          <a:xfrm>
            <a:off x="2781300" y="3700463"/>
            <a:ext cx="10572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Core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GCSE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Subjects</a:t>
            </a:r>
          </a:p>
        </p:txBody>
      </p:sp>
      <p:sp>
        <p:nvSpPr>
          <p:cNvPr id="12297" name="TextBox 23"/>
          <p:cNvSpPr txBox="1">
            <a:spLocks noChangeArrowheads="1"/>
          </p:cNvSpPr>
          <p:nvPr/>
        </p:nvSpPr>
        <p:spPr bwMode="auto">
          <a:xfrm>
            <a:off x="4425950" y="4662488"/>
            <a:ext cx="10572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3 of Options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(4)</a:t>
            </a:r>
          </a:p>
        </p:txBody>
      </p:sp>
      <p:sp>
        <p:nvSpPr>
          <p:cNvPr id="12298" name="TextBox 24"/>
          <p:cNvSpPr txBox="1">
            <a:spLocks noChangeArrowheads="1"/>
          </p:cNvSpPr>
          <p:nvPr/>
        </p:nvSpPr>
        <p:spPr bwMode="auto">
          <a:xfrm>
            <a:off x="4144963" y="2820988"/>
            <a:ext cx="14398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Core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Non-GCSE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bg1"/>
                </a:solidFill>
                <a:latin typeface="Times New Roman" panose="02020603050405020304" pitchFamily="18" charset="0"/>
              </a:rPr>
              <a:t>Subjects</a:t>
            </a:r>
          </a:p>
        </p:txBody>
      </p:sp>
      <p:sp>
        <p:nvSpPr>
          <p:cNvPr id="12299" name="TextBox 2"/>
          <p:cNvSpPr txBox="1">
            <a:spLocks noChangeArrowheads="1"/>
          </p:cNvSpPr>
          <p:nvPr/>
        </p:nvSpPr>
        <p:spPr bwMode="auto">
          <a:xfrm>
            <a:off x="346075" y="3452813"/>
            <a:ext cx="263207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English (7)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Mathematics (7)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Science – Double (10) or Triple (14)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Language Fr/De/Sp (4)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Religious Studies (5)</a:t>
            </a:r>
          </a:p>
        </p:txBody>
      </p:sp>
      <p:sp>
        <p:nvSpPr>
          <p:cNvPr id="12300" name="TextBox 26"/>
          <p:cNvSpPr txBox="1">
            <a:spLocks noChangeArrowheads="1"/>
          </p:cNvSpPr>
          <p:nvPr/>
        </p:nvSpPr>
        <p:spPr bwMode="auto">
          <a:xfrm>
            <a:off x="6099175" y="2790825"/>
            <a:ext cx="1728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PE Games (3)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PSHE (2)</a:t>
            </a:r>
          </a:p>
        </p:txBody>
      </p:sp>
      <p:sp>
        <p:nvSpPr>
          <p:cNvPr id="12301" name="TextBox 27"/>
          <p:cNvSpPr txBox="1">
            <a:spLocks noChangeArrowheads="1"/>
          </p:cNvSpPr>
          <p:nvPr/>
        </p:nvSpPr>
        <p:spPr bwMode="auto">
          <a:xfrm>
            <a:off x="6064250" y="4957763"/>
            <a:ext cx="2862263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Students maintain 3 subjects to study through to GCSE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1400">
                <a:latin typeface="Times New Roman" panose="02020603050405020304" pitchFamily="18" charset="0"/>
              </a:rPr>
              <a:t>However they need to drop a further subject to take triple science</a:t>
            </a:r>
          </a:p>
        </p:txBody>
      </p:sp>
      <p:sp>
        <p:nvSpPr>
          <p:cNvPr id="12302" name="Title 3"/>
          <p:cNvSpPr>
            <a:spLocks noGrp="1"/>
          </p:cNvSpPr>
          <p:nvPr>
            <p:ph type="title"/>
          </p:nvPr>
        </p:nvSpPr>
        <p:spPr>
          <a:xfrm>
            <a:off x="604838" y="882650"/>
            <a:ext cx="8070850" cy="777875"/>
          </a:xfrm>
        </p:spPr>
        <p:txBody>
          <a:bodyPr/>
          <a:lstStyle/>
          <a:p>
            <a:pPr eaLnBrk="1" hangingPunct="1"/>
            <a:r>
              <a:rPr lang="en-GB" altLang="en-US" sz="3200" b="1" dirty="0" smtClean="0"/>
              <a:t>Year 10 Curriculum (</a:t>
            </a:r>
            <a:r>
              <a:rPr lang="en-GB" altLang="en-US" sz="3200" b="1" dirty="0" smtClean="0"/>
              <a:t>2023/24)</a:t>
            </a:r>
            <a:endParaRPr lang="en-GB" altLang="en-US" sz="3200" dirty="0" smtClean="0"/>
          </a:p>
        </p:txBody>
      </p:sp>
      <p:sp>
        <p:nvSpPr>
          <p:cNvPr id="12303" name="TextBox 5"/>
          <p:cNvSpPr txBox="1">
            <a:spLocks noChangeArrowheads="1"/>
          </p:cNvSpPr>
          <p:nvPr/>
        </p:nvSpPr>
        <p:spPr bwMode="auto">
          <a:xfrm>
            <a:off x="1484313" y="1692275"/>
            <a:ext cx="6311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b="1">
                <a:latin typeface="Times New Roman" panose="02020603050405020304" pitchFamily="18" charset="0"/>
              </a:rPr>
              <a:t>Students drop 4 or 5 subjects</a:t>
            </a:r>
          </a:p>
        </p:txBody>
      </p:sp>
      <p:sp>
        <p:nvSpPr>
          <p:cNvPr id="12304" name="Rectangle 1"/>
          <p:cNvSpPr>
            <a:spLocks noChangeArrowheads="1"/>
          </p:cNvSpPr>
          <p:nvPr/>
        </p:nvSpPr>
        <p:spPr bwMode="auto">
          <a:xfrm>
            <a:off x="1223963" y="242888"/>
            <a:ext cx="6191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What will happen at the end of Year 9?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085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61448" y="764704"/>
            <a:ext cx="8659400" cy="510909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57150">
            <a:solidFill>
              <a:srgbClr val="C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So, what happens and when?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GB" sz="1800" u="sng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Already completed</a:t>
            </a:r>
            <a:r>
              <a:rPr lang="en-GB" sz="1800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GB" sz="1800" dirty="0">
                <a:latin typeface="Arial" panose="020B0604020202020204" pitchFamily="34" charset="0"/>
              </a:rPr>
              <a:t>– </a:t>
            </a:r>
            <a:r>
              <a:rPr lang="en-GB" sz="1800" dirty="0" smtClean="0">
                <a:latin typeface="Arial" panose="020B0604020202020204" pitchFamily="34" charset="0"/>
              </a:rPr>
              <a:t>Options Letters </a:t>
            </a:r>
            <a:r>
              <a:rPr lang="en-GB" sz="1800" dirty="0">
                <a:latin typeface="Arial" panose="020B0604020202020204" pitchFamily="34" charset="0"/>
              </a:rPr>
              <a:t>to </a:t>
            </a:r>
            <a:r>
              <a:rPr lang="en-GB" sz="1800" dirty="0" smtClean="0">
                <a:latin typeface="Arial" panose="020B0604020202020204" pitchFamily="34" charset="0"/>
              </a:rPr>
              <a:t>parents. </a:t>
            </a:r>
            <a:r>
              <a:rPr lang="en-GB" sz="1800" dirty="0" smtClean="0">
                <a:latin typeface="Arial" panose="020B0604020202020204" pitchFamily="34" charset="0"/>
              </a:rPr>
              <a:t>Options MS form </a:t>
            </a:r>
            <a:r>
              <a:rPr lang="en-GB" sz="1800" dirty="0">
                <a:latin typeface="Arial" panose="020B0604020202020204" pitchFamily="34" charset="0"/>
              </a:rPr>
              <a:t>and </a:t>
            </a:r>
            <a:r>
              <a:rPr lang="en-GB" sz="1800" dirty="0" smtClean="0">
                <a:latin typeface="Arial" panose="020B0604020202020204" pitchFamily="34" charset="0"/>
              </a:rPr>
              <a:t>booklet. </a:t>
            </a:r>
            <a:r>
              <a:rPr lang="en-GB" sz="1800" dirty="0" smtClean="0">
                <a:latin typeface="Arial" panose="020B0604020202020204" pitchFamily="34" charset="0"/>
              </a:rPr>
              <a:t>Booklet link embedded within Options letter (Dated 14</a:t>
            </a:r>
            <a:r>
              <a:rPr lang="en-GB" sz="1800" baseline="30000" dirty="0" smtClean="0">
                <a:latin typeface="Arial" panose="020B0604020202020204" pitchFamily="34" charset="0"/>
              </a:rPr>
              <a:t>th</a:t>
            </a:r>
            <a:r>
              <a:rPr lang="en-GB" sz="1800" dirty="0" smtClean="0">
                <a:latin typeface="Arial" panose="020B0604020202020204" pitchFamily="34" charset="0"/>
              </a:rPr>
              <a:t> January)</a:t>
            </a:r>
          </a:p>
          <a:p>
            <a:pPr marL="54000" eaLnBrk="1" hangingPunct="1">
              <a:spcBef>
                <a:spcPts val="60"/>
              </a:spcBef>
              <a:buNone/>
              <a:defRPr/>
            </a:pPr>
            <a:endParaRPr lang="en-GB" sz="1800" u="sng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Then </a:t>
            </a:r>
            <a:r>
              <a:rPr lang="en-GB" sz="1800" u="sng" dirty="0">
                <a:solidFill>
                  <a:srgbClr val="FF0000"/>
                </a:solidFill>
                <a:latin typeface="Arial" panose="020B0604020202020204" pitchFamily="34" charset="0"/>
              </a:rPr>
              <a:t>in the weeks up to half-term</a:t>
            </a: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dirty="0" smtClean="0">
                <a:latin typeface="Arial" panose="020B0604020202020204" pitchFamily="34" charset="0"/>
              </a:rPr>
              <a:t> </a:t>
            </a: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dirty="0" smtClean="0">
                <a:latin typeface="Arial" panose="020B0604020202020204" pitchFamily="34" charset="0"/>
              </a:rPr>
              <a:t>- </a:t>
            </a:r>
            <a:r>
              <a:rPr lang="en-GB" sz="1800" dirty="0">
                <a:latin typeface="Arial" panose="020B0604020202020204" pitchFamily="34" charset="0"/>
              </a:rPr>
              <a:t>Interactive presentations created by all subjects and uploaded onto Year 8</a:t>
            </a:r>
            <a:r>
              <a:rPr lang="en-GB" sz="1800" dirty="0" smtClean="0">
                <a:latin typeface="Arial" panose="020B0604020202020204" pitchFamily="34" charset="0"/>
              </a:rPr>
              <a:t>     </a:t>
            </a:r>
            <a:r>
              <a:rPr lang="en-GB" sz="1800" dirty="0">
                <a:latin typeface="Arial" panose="020B0604020202020204" pitchFamily="34" charset="0"/>
              </a:rPr>
              <a:t>Options Platform </a:t>
            </a:r>
            <a:r>
              <a:rPr lang="en-GB" sz="1800" dirty="0" smtClean="0">
                <a:latin typeface="Arial" panose="020B0604020202020204" pitchFamily="34" charset="0"/>
              </a:rPr>
              <a:t>on website (16</a:t>
            </a:r>
            <a:r>
              <a:rPr lang="en-GB" sz="1800" baseline="30000" dirty="0" smtClean="0">
                <a:latin typeface="Arial" panose="020B0604020202020204" pitchFamily="34" charset="0"/>
              </a:rPr>
              <a:t>th</a:t>
            </a:r>
            <a:r>
              <a:rPr lang="en-GB" sz="1800" dirty="0" smtClean="0">
                <a:latin typeface="Arial" panose="020B0604020202020204" pitchFamily="34" charset="0"/>
              </a:rPr>
              <a:t> </a:t>
            </a:r>
            <a:r>
              <a:rPr lang="en-GB" sz="1800" dirty="0" smtClean="0">
                <a:latin typeface="Arial" panose="020B0604020202020204" pitchFamily="34" charset="0"/>
              </a:rPr>
              <a:t>January 2021)</a:t>
            </a:r>
            <a:endParaRPr lang="en-GB" sz="1800" dirty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endParaRPr lang="en-GB" sz="1800" dirty="0" smtClean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dirty="0" smtClean="0">
                <a:latin typeface="Arial" panose="020B0604020202020204" pitchFamily="34" charset="0"/>
              </a:rPr>
              <a:t>- Taster </a:t>
            </a:r>
            <a:r>
              <a:rPr lang="en-GB" sz="1800" dirty="0">
                <a:latin typeface="Arial" panose="020B0604020202020204" pitchFamily="34" charset="0"/>
              </a:rPr>
              <a:t>lessons for </a:t>
            </a:r>
            <a:r>
              <a:rPr lang="en-GB" sz="1800" dirty="0" smtClean="0">
                <a:latin typeface="Arial" panose="020B0604020202020204" pitchFamily="34" charset="0"/>
              </a:rPr>
              <a:t>Drama </a:t>
            </a:r>
            <a:r>
              <a:rPr lang="en-GB" sz="1800" dirty="0" smtClean="0">
                <a:latin typeface="Arial" panose="020B0604020202020204" pitchFamily="34" charset="0"/>
              </a:rPr>
              <a:t>(</a:t>
            </a:r>
            <a:r>
              <a:rPr lang="en-GB" sz="1800" dirty="0" smtClean="0">
                <a:latin typeface="Arial" panose="020B0604020202020204" pitchFamily="34" charset="0"/>
              </a:rPr>
              <a:t>20</a:t>
            </a:r>
            <a:r>
              <a:rPr lang="en-GB" sz="1800" baseline="30000" dirty="0" smtClean="0">
                <a:latin typeface="Arial" panose="020B0604020202020204" pitchFamily="34" charset="0"/>
              </a:rPr>
              <a:t>th</a:t>
            </a:r>
            <a:r>
              <a:rPr lang="en-GB" sz="1800" dirty="0" smtClean="0">
                <a:latin typeface="Arial" panose="020B0604020202020204" pitchFamily="34" charset="0"/>
              </a:rPr>
              <a:t>  </a:t>
            </a:r>
            <a:r>
              <a:rPr lang="en-GB" sz="1800" dirty="0" smtClean="0">
                <a:latin typeface="Arial" panose="020B0604020202020204" pitchFamily="34" charset="0"/>
              </a:rPr>
              <a:t>– </a:t>
            </a:r>
            <a:r>
              <a:rPr lang="en-GB" sz="1800" dirty="0">
                <a:latin typeface="Arial" panose="020B0604020202020204" pitchFamily="34" charset="0"/>
              </a:rPr>
              <a:t>4</a:t>
            </a:r>
            <a:r>
              <a:rPr lang="en-GB" sz="1800" dirty="0" smtClean="0">
                <a:latin typeface="Arial" panose="020B0604020202020204" pitchFamily="34" charset="0"/>
              </a:rPr>
              <a:t>th February 2022) </a:t>
            </a:r>
            <a:r>
              <a:rPr lang="en-GB" sz="1800" dirty="0" smtClean="0">
                <a:latin typeface="Arial" panose="020B0604020202020204" pitchFamily="34" charset="0"/>
              </a:rPr>
              <a:t>All pupils will experience a typical Drama session lasting no longer than 1 hour. </a:t>
            </a:r>
            <a:endParaRPr lang="en-GB" sz="1800" dirty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endParaRPr lang="en-GB" sz="1800" dirty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r>
              <a:rPr lang="en-GB" sz="1800" dirty="0">
                <a:latin typeface="Arial" panose="020B0604020202020204" pitchFamily="34" charset="0"/>
              </a:rPr>
              <a:t>-</a:t>
            </a:r>
            <a:r>
              <a:rPr lang="en-GB" sz="1800" dirty="0" smtClean="0">
                <a:latin typeface="Arial" panose="020B0604020202020204" pitchFamily="34" charset="0"/>
              </a:rPr>
              <a:t> Virtual Parents </a:t>
            </a:r>
            <a:r>
              <a:rPr lang="en-GB" sz="1800" dirty="0">
                <a:latin typeface="Arial" panose="020B0604020202020204" pitchFamily="34" charset="0"/>
              </a:rPr>
              <a:t>evening </a:t>
            </a:r>
            <a:r>
              <a:rPr lang="en-GB" sz="1800" dirty="0" smtClean="0">
                <a:latin typeface="Arial" panose="020B0604020202020204" pitchFamily="34" charset="0"/>
              </a:rPr>
              <a:t>(</a:t>
            </a:r>
            <a:r>
              <a:rPr lang="en-GB" sz="1800" dirty="0" smtClean="0">
                <a:latin typeface="Arial" panose="020B0604020202020204" pitchFamily="34" charset="0"/>
              </a:rPr>
              <a:t>31</a:t>
            </a:r>
            <a:r>
              <a:rPr lang="en-GB" sz="1800" baseline="30000" dirty="0" smtClean="0">
                <a:latin typeface="Arial" panose="020B0604020202020204" pitchFamily="34" charset="0"/>
              </a:rPr>
              <a:t>st</a:t>
            </a:r>
            <a:r>
              <a:rPr lang="en-GB" sz="1800" dirty="0" smtClean="0">
                <a:latin typeface="Arial" panose="020B0604020202020204" pitchFamily="34" charset="0"/>
              </a:rPr>
              <a:t> </a:t>
            </a:r>
            <a:r>
              <a:rPr lang="en-GB" sz="1800" dirty="0" smtClean="0">
                <a:latin typeface="Arial" panose="020B0604020202020204" pitchFamily="34" charset="0"/>
              </a:rPr>
              <a:t>of January 2022) </a:t>
            </a:r>
            <a:endParaRPr lang="en-GB" sz="1800" dirty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endParaRPr lang="en-GB" sz="1800" dirty="0">
              <a:latin typeface="Arial" panose="020B0604020202020204" pitchFamily="34" charset="0"/>
            </a:endParaRPr>
          </a:p>
          <a:p>
            <a:pPr marL="54000" eaLnBrk="1" hangingPunct="1">
              <a:spcBef>
                <a:spcPts val="60"/>
              </a:spcBef>
              <a:buNone/>
              <a:defRPr/>
            </a:pPr>
            <a:endParaRPr lang="en-GB" sz="1800" dirty="0">
              <a:latin typeface="Arial" panose="020B0604020202020204" pitchFamily="34" charset="0"/>
            </a:endParaRPr>
          </a:p>
          <a:p>
            <a:pPr marL="54000" algn="ctr" eaLnBrk="1" hangingPunct="1">
              <a:spcBef>
                <a:spcPts val="60"/>
              </a:spcBef>
              <a:buNone/>
              <a:defRPr/>
            </a:pPr>
            <a:r>
              <a:rPr lang="en-GB" sz="1800" b="1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18</a:t>
            </a:r>
            <a:r>
              <a:rPr lang="en-GB" sz="1800" b="1" u="sng" baseline="30000" dirty="0" smtClean="0">
                <a:solidFill>
                  <a:srgbClr val="FF0000"/>
                </a:solidFill>
                <a:latin typeface="Arial" panose="020B0604020202020204" pitchFamily="34" charset="0"/>
              </a:rPr>
              <a:t>th</a:t>
            </a:r>
            <a:r>
              <a:rPr lang="en-GB" sz="1800" b="1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GB" sz="1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of </a:t>
            </a:r>
            <a:r>
              <a:rPr lang="en-GB" sz="1800" b="1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February </a:t>
            </a:r>
            <a:r>
              <a:rPr lang="en-GB" sz="1800" b="1" u="sng" dirty="0" smtClean="0">
                <a:solidFill>
                  <a:srgbClr val="FF0000"/>
                </a:solidFill>
                <a:latin typeface="Arial" panose="020B0604020202020204" pitchFamily="34" charset="0"/>
              </a:rPr>
              <a:t>2022 </a:t>
            </a:r>
            <a:r>
              <a:rPr lang="en-GB" sz="1800" b="1" dirty="0" smtClean="0">
                <a:latin typeface="Arial" panose="020B0604020202020204" pitchFamily="34" charset="0"/>
              </a:rPr>
              <a:t>– </a:t>
            </a:r>
            <a:r>
              <a:rPr lang="en-GB" sz="1800" b="1" dirty="0">
                <a:latin typeface="Arial" panose="020B0604020202020204" pitchFamily="34" charset="0"/>
              </a:rPr>
              <a:t>Final Options forms returned to school.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43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629"/>
    </mc:Choice>
    <mc:Fallback>
      <p:transition spd="slow" advTm="168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3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5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15.2|1.8|1.2|23.3|9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414</Words>
  <Application>Microsoft Office PowerPoint</Application>
  <PresentationFormat>On-screen Show (4:3)</PresentationFormat>
  <Paragraphs>89</Paragraphs>
  <Slides>6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Year 8 Options  2022/2023</vt:lpstr>
      <vt:lpstr>PowerPoint Presentation</vt:lpstr>
      <vt:lpstr>PowerPoint Presentation</vt:lpstr>
      <vt:lpstr>Year 9 Curriculum (2022/23)</vt:lpstr>
      <vt:lpstr>Year 10 Curriculum (2023/24)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Careers</dc:title>
  <dc:creator>Lynn</dc:creator>
  <cp:lastModifiedBy>J Brandon</cp:lastModifiedBy>
  <cp:revision>67</cp:revision>
  <dcterms:created xsi:type="dcterms:W3CDTF">2010-07-06T18:20:36Z</dcterms:created>
  <dcterms:modified xsi:type="dcterms:W3CDTF">2022-01-20T11:14:23Z</dcterms:modified>
</cp:coreProperties>
</file>